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18"/>
  </p:notesMasterIdLst>
  <p:handoutMasterIdLst>
    <p:handoutMasterId r:id="rId19"/>
  </p:handoutMasterIdLst>
  <p:sldIdLst>
    <p:sldId id="256" r:id="rId3"/>
    <p:sldId id="301" r:id="rId4"/>
    <p:sldId id="356" r:id="rId5"/>
    <p:sldId id="385" r:id="rId6"/>
    <p:sldId id="376" r:id="rId7"/>
    <p:sldId id="380" r:id="rId8"/>
    <p:sldId id="377" r:id="rId9"/>
    <p:sldId id="381" r:id="rId10"/>
    <p:sldId id="368" r:id="rId11"/>
    <p:sldId id="379" r:id="rId12"/>
    <p:sldId id="375" r:id="rId13"/>
    <p:sldId id="383" r:id="rId14"/>
    <p:sldId id="384" r:id="rId15"/>
    <p:sldId id="371" r:id="rId16"/>
    <p:sldId id="36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73309"/>
    <a:srgbClr val="3366CC"/>
    <a:srgbClr val="CC3300"/>
    <a:srgbClr val="FFAC33"/>
    <a:srgbClr val="FFE1C3"/>
    <a:srgbClr val="FFF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719" autoAdjust="0"/>
  </p:normalViewPr>
  <p:slideViewPr>
    <p:cSldViewPr snapToGrid="0">
      <p:cViewPr>
        <p:scale>
          <a:sx n="80" d="100"/>
          <a:sy n="80" d="100"/>
        </p:scale>
        <p:origin x="-85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0BA1670-53EA-4956-A0CD-1A77B131E289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DF097EE-3DA5-4BEF-99F8-67F20E0BB4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773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4D315-AD40-4793-99B0-C72714CEBE17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F5DCD-7027-43E9-B74C-49F434B3A9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164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39468-9670-467D-B70C-CAF2186FB68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595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291-9888-41F3-A673-B2E2C8DCC3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27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1B7B3-ED18-4261-9A96-E24A65ECCD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33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C0CBC-498E-4966-9CD8-5E0607DBD3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69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203E0-2B99-489F-BB94-BBD3D7245C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6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6103F-ECF1-4BC0-ABBD-8383287DB3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847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1A80D-3426-47F8-B64D-3D86274F5D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282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94402-AB05-4D53-84A4-72E84CC8FF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078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5201-A047-4214-9ADD-E065DB423D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79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49D86-8E9A-47F2-BB3A-7000E3C1D3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4248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5B9DF-AD90-42AD-8BB9-07BC3C9529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0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5AFC-EDD5-4F7E-988F-B8036EDB6C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2537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E009C-EB1C-4B2C-9273-559799FDEA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69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C7F4F-068D-4C12-8BDF-7C3ABF1C1F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337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98414-5D9B-4AB6-BFE4-15BA1E55F1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9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0A367-5292-479A-AACA-AE719B2987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740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F929-B17C-4257-A59A-04637730BE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95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0849D-3DCB-49E9-B83F-F49B758938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30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B1073-F21C-4ED6-8826-23103002AA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04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F66-F5FB-4556-A82D-29F141AA29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175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DDEF-0F08-40C7-9B85-511D9841B93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696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FEA3F-3AF7-4675-83D7-13BCA0B2BC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8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6E7762B-F5DF-44C0-833B-F0932C28E2D6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11.04.2018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737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ea typeface="+mn-ea"/>
                <a:cs typeface="Lucida Sans Unicode" charset="0"/>
              </a:defRPr>
            </a:lvl1pPr>
          </a:lstStyle>
          <a:p>
            <a:pPr>
              <a:defRPr/>
            </a:pPr>
            <a:fld id="{4BF84702-C7B7-4B80-AFD6-186C27D3B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74875"/>
            <a:ext cx="7772400" cy="1951038"/>
          </a:xfrm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ОТЧЕТ</a:t>
            </a:r>
            <a:r>
              <a:rPr 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Объединенный Комитет по Эталонам КООМЕТ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978090" y="274638"/>
            <a:ext cx="7165910" cy="114300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 </a:t>
            </a: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Участие в экспертизе СМС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388620" y="1310668"/>
            <a:ext cx="8354162" cy="2774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ru-RU" sz="2000" b="1" kern="1200" dirty="0" smtClean="0">
                <a:solidFill>
                  <a:srgbClr val="CC3300"/>
                </a:solidFill>
                <a:latin typeface="+mj-lt"/>
              </a:rPr>
              <a:t>Т.С 1.8: </a:t>
            </a:r>
          </a:p>
          <a:p>
            <a:pPr>
              <a:spcBef>
                <a:spcPts val="0"/>
              </a:spcBef>
            </a:pPr>
            <a:r>
              <a:rPr lang="en-US" sz="1800" b="1" dirty="0"/>
              <a:t>AFRIMETS.QM.16.2017</a:t>
            </a:r>
            <a:endParaRPr lang="ru-RU" sz="1800" b="1" dirty="0"/>
          </a:p>
          <a:p>
            <a:pPr>
              <a:spcBef>
                <a:spcPts val="0"/>
              </a:spcBef>
            </a:pPr>
            <a:r>
              <a:rPr lang="en-US" sz="1800" b="1" dirty="0"/>
              <a:t>APMP.QM.28.2017</a:t>
            </a:r>
            <a:endParaRPr lang="ru-RU" sz="1800" b="1" dirty="0"/>
          </a:p>
          <a:p>
            <a:pPr>
              <a:spcBef>
                <a:spcPts val="0"/>
              </a:spcBef>
            </a:pPr>
            <a:r>
              <a:rPr lang="en-US" sz="1800" b="1" dirty="0"/>
              <a:t>APMP.QM.29.2017</a:t>
            </a:r>
            <a:endParaRPr lang="ru-RU" sz="1800" b="1" dirty="0"/>
          </a:p>
          <a:p>
            <a:pPr>
              <a:spcBef>
                <a:spcPts val="0"/>
              </a:spcBef>
            </a:pPr>
            <a:r>
              <a:rPr lang="en-US" sz="1800" b="1" dirty="0"/>
              <a:t>EURAMET.QM.30.2017</a:t>
            </a:r>
            <a:endParaRPr lang="ru-RU" sz="1800" b="1" dirty="0"/>
          </a:p>
          <a:p>
            <a:pPr>
              <a:spcBef>
                <a:spcPts val="0"/>
              </a:spcBef>
            </a:pPr>
            <a:r>
              <a:rPr lang="en-US" sz="1800" b="1" dirty="0"/>
              <a:t>EURAMET.QM.31.2017 </a:t>
            </a:r>
            <a:endParaRPr lang="ru-RU" sz="1800" b="1" dirty="0"/>
          </a:p>
          <a:p>
            <a:pPr>
              <a:spcBef>
                <a:spcPts val="0"/>
              </a:spcBef>
            </a:pPr>
            <a:r>
              <a:rPr lang="en-US" sz="1800" b="1" dirty="0"/>
              <a:t>EURAMET.QM.32.2017 </a:t>
            </a:r>
            <a:endParaRPr lang="ru-RU" sz="1800" b="1" dirty="0"/>
          </a:p>
          <a:p>
            <a:pPr>
              <a:spcBef>
                <a:spcPts val="0"/>
              </a:spcBef>
            </a:pPr>
            <a:r>
              <a:rPr lang="en-US" sz="1800" b="1" dirty="0"/>
              <a:t>SIM.QM.22.2017</a:t>
            </a:r>
            <a:r>
              <a:rPr lang="ru-RU" sz="1800" b="1" dirty="0"/>
              <a:t> </a:t>
            </a:r>
          </a:p>
          <a:p>
            <a:pPr>
              <a:spcBef>
                <a:spcPts val="0"/>
              </a:spcBef>
            </a:pPr>
            <a:r>
              <a:rPr lang="en-US" sz="1800" b="1" dirty="0"/>
              <a:t>SIM.QM.23.2017</a:t>
            </a:r>
            <a:endParaRPr lang="ru-RU" sz="18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88620" y="4152792"/>
            <a:ext cx="8354162" cy="8348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ru-RU" sz="2000" b="1" kern="1200" dirty="0" smtClean="0">
                <a:solidFill>
                  <a:srgbClr val="CC3300"/>
                </a:solidFill>
                <a:latin typeface="+mj-lt"/>
              </a:rPr>
              <a:t>Т.С 1.9: </a:t>
            </a:r>
          </a:p>
          <a:p>
            <a:r>
              <a:rPr lang="en-US" sz="1800" b="1" dirty="0"/>
              <a:t>EURAMET.RI.29.2017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388620" y="5153201"/>
            <a:ext cx="8354162" cy="11525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ru-RU" sz="2000" b="1" kern="1200" dirty="0" smtClean="0">
                <a:solidFill>
                  <a:srgbClr val="CC3300"/>
                </a:solidFill>
                <a:latin typeface="+mj-lt"/>
              </a:rPr>
              <a:t>Т.С 1.10: 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en-US" sz="1800" b="1" dirty="0"/>
              <a:t>APMP.T.13.2017</a:t>
            </a:r>
            <a:endParaRPr lang="ru-RU" sz="1800" b="1" dirty="0"/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en-US" sz="1800" b="1" dirty="0"/>
              <a:t>APMP.T.12.2017</a:t>
            </a:r>
            <a:endParaRPr lang="ru-RU" sz="1800" b="1" dirty="0"/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endParaRPr lang="ru-RU" sz="2000" b="1" kern="1200" dirty="0" smtClean="0">
              <a:solidFill>
                <a:srgbClr val="CC33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872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97225" y="325438"/>
            <a:ext cx="5946775" cy="101441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ВЗАИМОДЕЙСТВИЕ С МЕЖДУНАРОДНЫМИ ОРГАНИЗАЦИЯМИ</a:t>
            </a:r>
          </a:p>
        </p:txBody>
      </p:sp>
      <p:sp>
        <p:nvSpPr>
          <p:cNvPr id="55301" name="Rectangle 1029"/>
          <p:cNvSpPr>
            <a:spLocks noChangeArrowheads="1"/>
          </p:cNvSpPr>
          <p:nvPr/>
        </p:nvSpPr>
        <p:spPr bwMode="auto">
          <a:xfrm>
            <a:off x="246012" y="4620048"/>
            <a:ext cx="8756312" cy="12311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wrap="square" anchor="ctr">
            <a:spAutoFit/>
          </a:bodyPr>
          <a:lstStyle/>
          <a:p>
            <a:r>
              <a:rPr lang="ru-RU" sz="2000" b="1" dirty="0" smtClean="0">
                <a:solidFill>
                  <a:srgbClr val="CC3300"/>
                </a:solidFill>
                <a:latin typeface="+mj-lt"/>
              </a:rPr>
              <a:t>ТК </a:t>
            </a:r>
            <a:r>
              <a:rPr lang="ru-RU" sz="2000" b="1" dirty="0">
                <a:solidFill>
                  <a:srgbClr val="CC3300"/>
                </a:solidFill>
                <a:latin typeface="+mj-lt"/>
              </a:rPr>
              <a:t>1.6 </a:t>
            </a:r>
            <a:r>
              <a:rPr lang="ru-RU" sz="2000" b="1" dirty="0" smtClean="0">
                <a:solidFill>
                  <a:srgbClr val="CC3300"/>
                </a:solidFill>
                <a:latin typeface="+mj-lt"/>
              </a:rPr>
              <a:t>                    </a:t>
            </a:r>
            <a:r>
              <a:rPr lang="ru-RU" dirty="0"/>
              <a:t>заседаниях Рабочих групп ССМ по </a:t>
            </a:r>
            <a:endParaRPr lang="ru-RU" dirty="0" smtClean="0"/>
          </a:p>
          <a:p>
            <a:pPr marL="2778125"/>
            <a:r>
              <a:rPr lang="ru-RU" dirty="0" smtClean="0"/>
              <a:t>Массе</a:t>
            </a:r>
          </a:p>
          <a:p>
            <a:pPr marL="2778125"/>
            <a:r>
              <a:rPr lang="ru-RU" dirty="0" smtClean="0"/>
              <a:t>твердости</a:t>
            </a:r>
          </a:p>
          <a:p>
            <a:pPr marL="2778125"/>
            <a:r>
              <a:rPr lang="ru-RU" dirty="0" smtClean="0"/>
              <a:t> давлению</a:t>
            </a:r>
            <a:r>
              <a:rPr lang="en-US" dirty="0"/>
              <a:t>. </a:t>
            </a:r>
            <a:endParaRPr lang="ru-RU" dirty="0"/>
          </a:p>
        </p:txBody>
      </p:sp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8475663" y="2016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/>
              <a:t>12</a:t>
            </a:r>
            <a:endParaRPr lang="ru-RU" sz="1400" b="1" dirty="0"/>
          </a:p>
        </p:txBody>
      </p:sp>
      <p:sp>
        <p:nvSpPr>
          <p:cNvPr id="6" name="Rectangle 1029"/>
          <p:cNvSpPr>
            <a:spLocks noChangeArrowheads="1"/>
          </p:cNvSpPr>
          <p:nvPr/>
        </p:nvSpPr>
        <p:spPr bwMode="auto">
          <a:xfrm>
            <a:off x="246012" y="2717635"/>
            <a:ext cx="8756312" cy="16496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wrap="square" anchor="ctr">
            <a:spAutoFit/>
          </a:bodyPr>
          <a:lstStyle/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+mj-lt"/>
              </a:rPr>
              <a:t>ТК 1.2 </a:t>
            </a:r>
            <a:r>
              <a:rPr lang="ru-RU" b="1" dirty="0" smtClean="0"/>
              <a:t>                       </a:t>
            </a:r>
            <a:r>
              <a:rPr lang="en-US" dirty="0" smtClean="0"/>
              <a:t>CCAUV</a:t>
            </a:r>
            <a:r>
              <a:rPr lang="ru-RU" dirty="0" smtClean="0"/>
              <a:t>:</a:t>
            </a:r>
          </a:p>
          <a:p>
            <a:pPr marL="2695575"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en-US" dirty="0" smtClean="0"/>
              <a:t> </a:t>
            </a:r>
            <a:r>
              <a:rPr lang="ru-RU" dirty="0" smtClean="0"/>
              <a:t>СМС </a:t>
            </a:r>
            <a:r>
              <a:rPr lang="ru-RU" dirty="0"/>
              <a:t>- </a:t>
            </a:r>
            <a:r>
              <a:rPr lang="en-US" dirty="0"/>
              <a:t>CCAUV RMO WG</a:t>
            </a:r>
            <a:r>
              <a:rPr lang="ru-RU" dirty="0"/>
              <a:t> </a:t>
            </a:r>
            <a:endParaRPr lang="ru-RU" dirty="0" smtClean="0"/>
          </a:p>
          <a:p>
            <a:pPr marL="2695575"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dirty="0"/>
              <a:t> </a:t>
            </a:r>
            <a:r>
              <a:rPr lang="en-US" dirty="0" smtClean="0"/>
              <a:t>CCAUV SPWG</a:t>
            </a:r>
            <a:endParaRPr lang="ru-RU" dirty="0" smtClean="0"/>
          </a:p>
          <a:p>
            <a:pPr marL="2327275"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dirty="0" smtClean="0"/>
              <a:t>ТС87 </a:t>
            </a:r>
            <a:r>
              <a:rPr lang="en-US" dirty="0"/>
              <a:t>IEC</a:t>
            </a:r>
            <a:r>
              <a:rPr lang="ru-RU" dirty="0"/>
              <a:t> «</a:t>
            </a:r>
            <a:r>
              <a:rPr lang="ru-RU" dirty="0" smtClean="0"/>
              <a:t>Ультразвук</a:t>
            </a:r>
          </a:p>
          <a:p>
            <a:pPr marL="2327275"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dirty="0" smtClean="0"/>
              <a:t>TÜBİTAK </a:t>
            </a:r>
            <a:r>
              <a:rPr lang="ru-RU" dirty="0"/>
              <a:t>– </a:t>
            </a:r>
            <a:r>
              <a:rPr lang="en-US" dirty="0" smtClean="0"/>
              <a:t>MAM</a:t>
            </a:r>
            <a:r>
              <a:rPr lang="ru-RU" dirty="0" smtClean="0"/>
              <a:t> (</a:t>
            </a:r>
            <a:r>
              <a:rPr lang="ru-RU" dirty="0"/>
              <a:t>октябрь 2017 </a:t>
            </a:r>
            <a:r>
              <a:rPr lang="ru-RU" dirty="0" smtClean="0"/>
              <a:t>г)</a:t>
            </a:r>
            <a:endParaRPr lang="ru-RU" dirty="0"/>
          </a:p>
        </p:txBody>
      </p:sp>
      <p:sp>
        <p:nvSpPr>
          <p:cNvPr id="7" name="Rectangle 1029"/>
          <p:cNvSpPr>
            <a:spLocks noChangeArrowheads="1"/>
          </p:cNvSpPr>
          <p:nvPr/>
        </p:nvSpPr>
        <p:spPr bwMode="auto">
          <a:xfrm>
            <a:off x="246012" y="1571563"/>
            <a:ext cx="8756312" cy="10402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wrap="square" anchor="ctr">
            <a:spAutoFit/>
          </a:bodyPr>
          <a:lstStyle/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+mj-lt"/>
              </a:rPr>
              <a:t>ТК 1.1                       </a:t>
            </a:r>
            <a:r>
              <a:rPr lang="en-US" dirty="0" smtClean="0"/>
              <a:t>EURAMET </a:t>
            </a:r>
            <a:r>
              <a:rPr lang="en-US" dirty="0"/>
              <a:t>TC-IM</a:t>
            </a:r>
          </a:p>
          <a:p>
            <a:pPr marL="2327275"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en-US" dirty="0" smtClean="0"/>
              <a:t>IMEKO </a:t>
            </a:r>
            <a:r>
              <a:rPr lang="en-US" dirty="0"/>
              <a:t>TC 7, TC 21</a:t>
            </a:r>
          </a:p>
          <a:p>
            <a:pPr marL="2327275"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en-US" dirty="0" smtClean="0"/>
              <a:t>ISO </a:t>
            </a:r>
            <a:r>
              <a:rPr lang="en-US" dirty="0"/>
              <a:t>TC 69 PC 6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32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97225" y="325438"/>
            <a:ext cx="5946775" cy="101441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ВЗАИМОДЕЙСТВИЕ С МЕЖДУНАРОДНЫМИ ОРГАНИЗАЦИЯМИ</a:t>
            </a:r>
          </a:p>
        </p:txBody>
      </p:sp>
      <p:sp>
        <p:nvSpPr>
          <p:cNvPr id="5" name="Rectangle 1029"/>
          <p:cNvSpPr>
            <a:spLocks noChangeArrowheads="1"/>
          </p:cNvSpPr>
          <p:nvPr/>
        </p:nvSpPr>
        <p:spPr bwMode="auto">
          <a:xfrm>
            <a:off x="246012" y="1609377"/>
            <a:ext cx="8756312" cy="44596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wrap="square" anchor="ctr">
            <a:spAutoFit/>
          </a:bodyPr>
          <a:lstStyle/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+mj-lt"/>
              </a:rPr>
              <a:t>ТК 1.7</a:t>
            </a:r>
            <a:endParaRPr lang="ru-RU" sz="2000" b="1" dirty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 smtClean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 smtClean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 smtClean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 smtClean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 smtClean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sz="2000" b="1" dirty="0" smtClean="0">
              <a:solidFill>
                <a:srgbClr val="CC3300"/>
              </a:solidFill>
              <a:latin typeface="+mj-lt"/>
            </a:endParaRPr>
          </a:p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endParaRPr lang="ru-RU" b="1" dirty="0">
              <a:solidFill>
                <a:srgbClr val="002060"/>
              </a:solidFill>
              <a:latin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246220"/>
              </p:ext>
            </p:extLst>
          </p:nvPr>
        </p:nvGraphicFramePr>
        <p:xfrm>
          <a:off x="522515" y="2084311"/>
          <a:ext cx="7742712" cy="3509814"/>
        </p:xfrm>
        <a:graphic>
          <a:graphicData uri="http://schemas.openxmlformats.org/drawingml/2006/table">
            <a:tbl>
              <a:tblPr firstRow="1" firstCol="1" bandRow="1"/>
              <a:tblGrid>
                <a:gridCol w="1464050"/>
                <a:gridCol w="4127504"/>
                <a:gridCol w="2151158"/>
              </a:tblGrid>
              <a:tr h="50140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Время проведения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Наименование мероприятия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Место проведения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0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Июнь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Заседание Рабочей группы по ключевым сличениям ККФР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Токио, Япония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0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Июнь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Заседание Рабочей группы по СМС ККФР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Токио, Япония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0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Июнь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Заседание Рабочей группы по стратегическому планированию ККФР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Токио, Япония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103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Июнь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13-я международная конференция «Новые разработки и приложения в оптической радиометрии (</a:t>
                      </a:r>
                      <a:r>
                        <a:rPr lang="en-US" sz="1600">
                          <a:effectLst/>
                          <a:latin typeface="Times New Roman"/>
                          <a:ea typeface="Times New Roman"/>
                        </a:rPr>
                        <a:t>NEWRAD</a:t>
                      </a: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 2017)»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Токио, Япония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0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Август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Семинар «Оценивание неопределенностей при проведении международных сличений»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Санкт-Петербург, Россия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0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Август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15-е Заседание ТК1.7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Санкт-Петербург, Россия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4298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39439" y="194810"/>
            <a:ext cx="6804561" cy="101441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ВЗАИМОДЕЙСТВИЕ С МЕЖДУНАРОДНЫМИ ОРГАНИЗАЦИЯМИ</a:t>
            </a:r>
          </a:p>
        </p:txBody>
      </p:sp>
      <p:sp>
        <p:nvSpPr>
          <p:cNvPr id="5" name="Rectangle 1029"/>
          <p:cNvSpPr>
            <a:spLocks noChangeArrowheads="1"/>
          </p:cNvSpPr>
          <p:nvPr/>
        </p:nvSpPr>
        <p:spPr bwMode="auto">
          <a:xfrm>
            <a:off x="246012" y="1407505"/>
            <a:ext cx="8756312" cy="320087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wrap="square" anchor="ctr">
            <a:spAutoFit/>
          </a:bodyPr>
          <a:lstStyle/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+mj-lt"/>
              </a:rPr>
              <a:t>ТК 1.8 </a:t>
            </a:r>
          </a:p>
          <a:p>
            <a:r>
              <a:rPr lang="en-US" b="1" dirty="0"/>
              <a:t>CCQM </a:t>
            </a:r>
            <a:endParaRPr lang="en-US" dirty="0"/>
          </a:p>
          <a:p>
            <a:r>
              <a:rPr lang="ru-RU" dirty="0"/>
              <a:t>Представители ТК 1.8 участвуют в деятельности CCQM практически с момента его основания и входят в состав рабочих групп </a:t>
            </a:r>
            <a:r>
              <a:rPr lang="ru-RU" dirty="0" smtClean="0"/>
              <a:t>KCWG, QAWG, GAWG, IAWG, </a:t>
            </a:r>
            <a:r>
              <a:rPr lang="ru-RU" dirty="0"/>
              <a:t>BAWG </a:t>
            </a:r>
            <a:r>
              <a:rPr lang="ru-RU" dirty="0" smtClean="0"/>
              <a:t>, EAWG, </a:t>
            </a:r>
            <a:r>
              <a:rPr lang="ru-RU" dirty="0"/>
              <a:t>CAWG </a:t>
            </a:r>
            <a:r>
              <a:rPr lang="ru-RU" dirty="0" smtClean="0"/>
              <a:t>, </a:t>
            </a:r>
            <a:r>
              <a:rPr lang="ru-RU" dirty="0"/>
              <a:t>NAWG </a:t>
            </a:r>
            <a:r>
              <a:rPr lang="ru-RU" dirty="0" smtClean="0"/>
              <a:t>, PAWG, </a:t>
            </a:r>
            <a:r>
              <a:rPr lang="ru-RU" dirty="0"/>
              <a:t>SAWG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b="1" dirty="0"/>
              <a:t>АРМР </a:t>
            </a:r>
            <a:endParaRPr lang="ru-RU" dirty="0"/>
          </a:p>
          <a:p>
            <a:r>
              <a:rPr lang="en-US" b="1" dirty="0" smtClean="0"/>
              <a:t>EURAMET </a:t>
            </a:r>
            <a:r>
              <a:rPr lang="ru-RU" b="1" dirty="0" smtClean="0"/>
              <a:t>, </a:t>
            </a:r>
            <a:r>
              <a:rPr lang="en-US" b="1" dirty="0"/>
              <a:t>SIM </a:t>
            </a:r>
            <a:endParaRPr lang="en-US" dirty="0"/>
          </a:p>
          <a:p>
            <a:r>
              <a:rPr lang="ru-RU" dirty="0" smtClean="0"/>
              <a:t>участия </a:t>
            </a:r>
            <a:r>
              <a:rPr lang="ru-RU" dirty="0"/>
              <a:t>в проектах по международным сличениям </a:t>
            </a:r>
            <a:endParaRPr lang="ru-RU" dirty="0" smtClean="0"/>
          </a:p>
          <a:p>
            <a:r>
              <a:rPr lang="en-US" b="1" dirty="0" smtClean="0"/>
              <a:t>ISO </a:t>
            </a:r>
            <a:r>
              <a:rPr lang="ru-RU" b="1" dirty="0"/>
              <a:t>ТК </a:t>
            </a:r>
            <a:endParaRPr lang="ru-RU" dirty="0"/>
          </a:p>
          <a:p>
            <a:r>
              <a:rPr lang="ru-RU" dirty="0" smtClean="0"/>
              <a:t>ИСО </a:t>
            </a:r>
            <a:r>
              <a:rPr lang="ru-RU" dirty="0"/>
              <a:t>ТК 146 (Качество воздуха), ТК 158 (Анализ газов), ТК 190 (Качество почвы), ТК 193 (Природный газ). </a:t>
            </a:r>
            <a:endParaRPr lang="ru-RU" b="1" dirty="0" smtClean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6" name="Rectangle 1029"/>
          <p:cNvSpPr>
            <a:spLocks noChangeArrowheads="1"/>
          </p:cNvSpPr>
          <p:nvPr/>
        </p:nvSpPr>
        <p:spPr bwMode="auto">
          <a:xfrm>
            <a:off x="246012" y="4764369"/>
            <a:ext cx="8756312" cy="9848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wrap="square" anchor="ctr">
            <a:spAutoFit/>
          </a:bodyPr>
          <a:lstStyle/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+mj-lt"/>
              </a:rPr>
              <a:t>ТК 1.10</a:t>
            </a:r>
          </a:p>
          <a:p>
            <a:r>
              <a:rPr lang="en-US" dirty="0" err="1" smtClean="0"/>
              <a:t>iMERA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smtClean="0"/>
              <a:t>ЕВРАМЕТ)</a:t>
            </a:r>
          </a:p>
          <a:p>
            <a:r>
              <a:rPr lang="en-US" dirty="0" smtClean="0"/>
              <a:t>WG</a:t>
            </a:r>
            <a:r>
              <a:rPr lang="ru-RU" dirty="0"/>
              <a:t>1, </a:t>
            </a:r>
            <a:r>
              <a:rPr lang="en-US" dirty="0"/>
              <a:t>WG</a:t>
            </a:r>
            <a:r>
              <a:rPr lang="ru-RU" dirty="0"/>
              <a:t> 3, </a:t>
            </a:r>
            <a:r>
              <a:rPr lang="en-US" dirty="0"/>
              <a:t>WG</a:t>
            </a:r>
            <a:r>
              <a:rPr lang="ru-RU" dirty="0"/>
              <a:t>5, </a:t>
            </a:r>
            <a:r>
              <a:rPr lang="en-US" dirty="0"/>
              <a:t>WG</a:t>
            </a:r>
            <a:r>
              <a:rPr lang="ru-RU" dirty="0"/>
              <a:t>6, </a:t>
            </a:r>
            <a:r>
              <a:rPr lang="en-US" dirty="0"/>
              <a:t>WG</a:t>
            </a:r>
            <a:r>
              <a:rPr lang="ru-RU" dirty="0"/>
              <a:t>8, </a:t>
            </a:r>
            <a:r>
              <a:rPr lang="en-US" dirty="0"/>
              <a:t>WG</a:t>
            </a:r>
            <a:r>
              <a:rPr lang="ru-RU" dirty="0" smtClean="0"/>
              <a:t>9</a:t>
            </a:r>
            <a:r>
              <a:rPr lang="ru-RU" b="1" dirty="0" smtClean="0">
                <a:solidFill>
                  <a:srgbClr val="CC3300"/>
                </a:solidFill>
                <a:latin typeface="+mj-lt"/>
              </a:rPr>
              <a:t> </a:t>
            </a:r>
          </a:p>
        </p:txBody>
      </p:sp>
      <p:sp>
        <p:nvSpPr>
          <p:cNvPr id="7" name="Rectangle 1029"/>
          <p:cNvSpPr>
            <a:spLocks noChangeArrowheads="1"/>
          </p:cNvSpPr>
          <p:nvPr/>
        </p:nvSpPr>
        <p:spPr bwMode="auto">
          <a:xfrm>
            <a:off x="311059" y="5924343"/>
            <a:ext cx="8691265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wrap="square" anchor="ctr">
            <a:spAutoFit/>
          </a:bodyPr>
          <a:lstStyle/>
          <a:p>
            <a:pPr algn="just">
              <a:lnSpc>
                <a:spcPct val="110000"/>
              </a:lnSpc>
              <a:tabLst>
                <a:tab pos="457200" algn="l"/>
              </a:tabLst>
              <a:defRPr/>
            </a:pPr>
            <a:r>
              <a:rPr lang="ru-RU" sz="2000" b="1" dirty="0" smtClean="0">
                <a:solidFill>
                  <a:srgbClr val="CC3300"/>
                </a:solidFill>
              </a:rPr>
              <a:t>ТК 1.11</a:t>
            </a:r>
          </a:p>
          <a:p>
            <a:r>
              <a:rPr lang="ru-RU" dirty="0" smtClean="0"/>
              <a:t>ИСО/РЕМКО</a:t>
            </a:r>
            <a:r>
              <a:rPr lang="ru-RU" dirty="0"/>
              <a:t>, ТК3/ПК3 МОЗМ,  МГС (</a:t>
            </a:r>
            <a:r>
              <a:rPr lang="ru-RU" dirty="0" err="1"/>
              <a:t>НТКМетр</a:t>
            </a:r>
            <a:r>
              <a:rPr lang="ru-RU" dirty="0"/>
              <a:t>), КОМАР и др</a:t>
            </a:r>
            <a:r>
              <a:rPr lang="ru-RU" dirty="0" smtClean="0"/>
              <a:t>.</a:t>
            </a:r>
            <a:endParaRPr lang="en-US" sz="2000" b="1" dirty="0">
              <a:solidFill>
                <a:srgbClr val="33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78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22575" y="490538"/>
            <a:ext cx="6321425" cy="101441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УЧАСТИЕ В МЕЖДУНАРОДНЫХ КОНФЕРЕНЦИЯХ, </a:t>
            </a: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СЕМИНАРАХ…</a:t>
            </a:r>
            <a:endParaRPr lang="ru-RU" sz="28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Text Box 1027"/>
          <p:cNvSpPr txBox="1">
            <a:spLocks noChangeArrowheads="1"/>
          </p:cNvSpPr>
          <p:nvPr/>
        </p:nvSpPr>
        <p:spPr bwMode="auto">
          <a:xfrm>
            <a:off x="8414426" y="304799"/>
            <a:ext cx="5692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fld id="{209081B7-DC23-42DA-B4F6-382A7BA94371}" type="slidenum">
              <a:rPr lang="ru-RU" sz="1400" b="1"/>
              <a:pPr>
                <a:spcBef>
                  <a:spcPct val="50000"/>
                </a:spcBef>
              </a:pPr>
              <a:t>14</a:t>
            </a:fld>
            <a:endParaRPr lang="ru-RU" sz="1400" b="1"/>
          </a:p>
        </p:txBody>
      </p:sp>
      <p:sp>
        <p:nvSpPr>
          <p:cNvPr id="55301" name="Rectangle 1029"/>
          <p:cNvSpPr>
            <a:spLocks noChangeArrowheads="1"/>
          </p:cNvSpPr>
          <p:nvPr/>
        </p:nvSpPr>
        <p:spPr bwMode="auto">
          <a:xfrm>
            <a:off x="285264" y="2343159"/>
            <a:ext cx="8493125" cy="2862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accent2"/>
            </a:outerShdw>
          </a:effectLst>
        </p:spPr>
        <p:txBody>
          <a:bodyPr anchor="ctr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n-US" sz="2000" dirty="0"/>
              <a:t>XI </a:t>
            </a:r>
            <a:r>
              <a:rPr lang="ru-RU" sz="2000" dirty="0"/>
              <a:t>конференция</a:t>
            </a:r>
            <a:r>
              <a:rPr lang="en-US" sz="2000" dirty="0"/>
              <a:t> «Advanced mathematical and computational tools in metrology and testing”, 29-31 </a:t>
            </a:r>
            <a:r>
              <a:rPr lang="ru-RU" sz="2000" dirty="0"/>
              <a:t>августа</a:t>
            </a:r>
            <a:r>
              <a:rPr lang="en-US" sz="2000" dirty="0"/>
              <a:t>2017 </a:t>
            </a:r>
            <a:r>
              <a:rPr lang="ru-RU" sz="2000" dirty="0"/>
              <a:t>г</a:t>
            </a:r>
            <a:r>
              <a:rPr lang="en-US" sz="2000" dirty="0"/>
              <a:t>. </a:t>
            </a:r>
            <a:r>
              <a:rPr lang="ru-RU" sz="2000" dirty="0"/>
              <a:t>Глазго</a:t>
            </a:r>
            <a:r>
              <a:rPr lang="en-US" sz="2000" dirty="0"/>
              <a:t>, </a:t>
            </a:r>
            <a:r>
              <a:rPr lang="ru-RU" sz="2000" dirty="0"/>
              <a:t>Шотландия</a:t>
            </a:r>
          </a:p>
          <a:p>
            <a:r>
              <a:rPr lang="en-US" sz="2000" dirty="0"/>
              <a:t> </a:t>
            </a:r>
            <a:endParaRPr lang="ru-RU" sz="20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/>
              <a:t>Международная научно-практическая конференция «175 лет ВНИИМ им. </a:t>
            </a:r>
            <a:r>
              <a:rPr lang="ru-RU" sz="2000" dirty="0" err="1" smtClean="0"/>
              <a:t>Д.И.Менделеева</a:t>
            </a:r>
            <a:r>
              <a:rPr lang="ru-RU" sz="2000" dirty="0" smtClean="0"/>
              <a:t> и </a:t>
            </a:r>
            <a:r>
              <a:rPr lang="ru-RU" sz="2000" dirty="0"/>
              <a:t>Национальной системе обеспечения единства измерений», 14-15 июня 2017 </a:t>
            </a:r>
            <a:r>
              <a:rPr lang="ru-RU" sz="2000" dirty="0" smtClean="0"/>
              <a:t>г. </a:t>
            </a:r>
            <a:r>
              <a:rPr lang="ru-RU" sz="2000" smtClean="0"/>
              <a:t>Санкт-Петербург</a:t>
            </a:r>
            <a:r>
              <a:rPr lang="ru-RU" sz="2000" dirty="0"/>
              <a:t>, </a:t>
            </a:r>
            <a:r>
              <a:rPr lang="ru-RU" sz="2000" dirty="0" smtClean="0"/>
              <a:t>Россия</a:t>
            </a:r>
          </a:p>
          <a:p>
            <a:pPr marL="342900" lvl="0" indent="-342900">
              <a:buFont typeface="Arial" pitchFamily="34" charset="0"/>
              <a:buChar char="•"/>
            </a:pPr>
            <a:endParaRPr lang="ru-RU" sz="2000" dirty="0" smtClean="0"/>
          </a:p>
          <a:p>
            <a:pPr lvl="0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6156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612D-2F96-4387-BE32-61BC2CCEA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C:\Users\BURMIS~1\AppData\Local\Temp\p001748.t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688" l="0" r="99844">
                        <a14:foregroundMark x1="625" y1="61458" x2="23984" y2="62917"/>
                        <a14:foregroundMark x1="7422" y1="65312" x2="7422" y2="65312"/>
                        <a14:foregroundMark x1="781" y1="62500" x2="781" y2="68750"/>
                        <a14:foregroundMark x1="8828" y1="62396" x2="13984" y2="62396"/>
                        <a14:foregroundMark x1="14141" y1="62917" x2="10000" y2="64063"/>
                        <a14:foregroundMark x1="8281" y1="62708" x2="10234" y2="64063"/>
                        <a14:foregroundMark x1="10000" y1="63229" x2="10000" y2="63229"/>
                        <a14:foregroundMark x1="10078" y1="62917" x2="10078" y2="62917"/>
                        <a14:foregroundMark x1="12969" y1="63021" x2="12969" y2="63021"/>
                        <a14:foregroundMark x1="13516" y1="62917" x2="13516" y2="62917"/>
                        <a14:foregroundMark x1="8047" y1="62708" x2="14531" y2="62708"/>
                        <a14:backgroundMark x1="8047" y1="61875" x2="11172" y2="57813"/>
                        <a14:backgroundMark x1="13906" y1="62187" x2="11250" y2="57500"/>
                        <a14:backgroundMark x1="8203" y1="62500" x2="13594" y2="62396"/>
                      </a14:backgroundRemoval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954"/>
            <a:ext cx="9157016" cy="686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22791" y="863715"/>
            <a:ext cx="6075675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Lef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Спасибо за внимание!</a:t>
            </a: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50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629" y="159657"/>
            <a:ext cx="5730421" cy="983343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Заседания ТК 1.1 -1.12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401050" y="2857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2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899813"/>
              </p:ext>
            </p:extLst>
          </p:nvPr>
        </p:nvGraphicFramePr>
        <p:xfrm>
          <a:off x="150592" y="1257462"/>
          <a:ext cx="8864082" cy="49826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65179"/>
                <a:gridCol w="1662016"/>
                <a:gridCol w="2836887"/>
              </a:tblGrid>
              <a:tr h="36445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№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en-US" sz="1800" baseline="0" dirty="0" smtClean="0"/>
                        <a:t>TC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Meeting</a:t>
                      </a:r>
                      <a:r>
                        <a:rPr lang="en-US" sz="1800" baseline="0" dirty="0" smtClean="0"/>
                        <a:t> data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Place</a:t>
                      </a:r>
                      <a:endParaRPr lang="ru-RU" sz="18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TC 1.1 “GM”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13.06.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St.Petersburg</a:t>
                      </a:r>
                      <a:r>
                        <a:rPr lang="en-US" sz="1600" dirty="0" smtClean="0"/>
                        <a:t>, Russia </a:t>
                      </a:r>
                      <a:endParaRPr lang="ru-RU" sz="16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TC 1.2 “AUV”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5-6.09.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Vilnius, Lithuania</a:t>
                      </a:r>
                      <a:endParaRPr lang="ru-RU" sz="16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1.3 “EM”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03-04.10.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Minsk, Belarus </a:t>
                      </a:r>
                      <a:endParaRPr lang="ru-RU" sz="16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1.4 “Flow Measurement”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Latn-BA" sz="1400" b="0" dirty="0" smtClean="0"/>
                        <a:t>7.09.2017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Kazan</a:t>
                      </a:r>
                      <a:r>
                        <a:rPr lang="bs-Latn-BA" sz="1600" dirty="0" smtClean="0"/>
                        <a:t>, </a:t>
                      </a:r>
                      <a:r>
                        <a:rPr lang="en-US" sz="1600" dirty="0" smtClean="0"/>
                        <a:t>Russia </a:t>
                      </a:r>
                      <a:endParaRPr lang="ru-RU" sz="16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1.5 “L”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May,</a:t>
                      </a:r>
                      <a:r>
                        <a:rPr lang="en-US" sz="1400" baseline="0" dirty="0" smtClean="0"/>
                        <a:t> 2017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Sarajevo, </a:t>
                      </a:r>
                    </a:p>
                    <a:p>
                      <a:r>
                        <a:rPr lang="en-US" sz="1600" dirty="0" smtClean="0"/>
                        <a:t>Bosnia and Herzegovina</a:t>
                      </a:r>
                      <a:endParaRPr lang="ru-RU" sz="16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1.6 “M”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</a:t>
                      </a:r>
                      <a:r>
                        <a:rPr lang="ru-RU" sz="1400" dirty="0" smtClean="0"/>
                        <a:t>-11.10. </a:t>
                      </a:r>
                      <a:r>
                        <a:rPr lang="en-US" sz="1400" dirty="0" smtClean="0"/>
                        <a:t>201</a:t>
                      </a:r>
                      <a:r>
                        <a:rPr lang="ru-RU" sz="1400" dirty="0" smtClean="0"/>
                        <a:t>7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Minsk, Belarus </a:t>
                      </a:r>
                      <a:endParaRPr lang="en-US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1.7 “PR”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15-16.08.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St.Petersburg</a:t>
                      </a:r>
                      <a:r>
                        <a:rPr lang="en-US" sz="1600" dirty="0" smtClean="0"/>
                        <a:t>, Russia </a:t>
                      </a:r>
                      <a:endParaRPr lang="ru-RU" sz="16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1.8 “</a:t>
                      </a:r>
                      <a:r>
                        <a:rPr lang="en-US" sz="1600" dirty="0" err="1" smtClean="0"/>
                        <a:t>Physico</a:t>
                      </a:r>
                      <a:r>
                        <a:rPr lang="en-US" sz="1600" dirty="0" smtClean="0"/>
                        <a:t>-chemistry”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22-23.05.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St.Petersburg</a:t>
                      </a:r>
                      <a:r>
                        <a:rPr lang="en-US" sz="1600" dirty="0" smtClean="0"/>
                        <a:t>, </a:t>
                      </a:r>
                      <a:r>
                        <a:rPr lang="en-US" sz="1600" dirty="0" smtClean="0"/>
                        <a:t>Russia </a:t>
                      </a:r>
                      <a:endParaRPr lang="ru-RU" sz="1600" b="1" dirty="0"/>
                    </a:p>
                  </a:txBody>
                  <a:tcPr/>
                </a:tc>
              </a:tr>
              <a:tr h="3768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1.9 “</a:t>
                      </a:r>
                      <a:r>
                        <a:rPr lang="en-US" sz="1600" dirty="0" err="1" smtClean="0"/>
                        <a:t>Ionising</a:t>
                      </a:r>
                      <a:r>
                        <a:rPr lang="en-US" sz="1600" dirty="0" smtClean="0"/>
                        <a:t> Radiation and Radioactivity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3-5.05.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Gavana, </a:t>
                      </a:r>
                      <a:r>
                        <a:rPr lang="en-US" sz="1600" dirty="0" err="1" smtClean="0"/>
                        <a:t>Kuba</a:t>
                      </a:r>
                      <a:r>
                        <a:rPr lang="en-US" sz="1600" dirty="0" smtClean="0"/>
                        <a:t> </a:t>
                      </a:r>
                      <a:endParaRPr lang="ru-RU" sz="1600" b="1" dirty="0"/>
                    </a:p>
                  </a:txBody>
                  <a:tcPr/>
                </a:tc>
              </a:tr>
              <a:tr h="3325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1.10 “Thermometry and Thermal Physics”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Latn-BA" sz="1400" b="0" dirty="0" smtClean="0"/>
                        <a:t>June</a:t>
                      </a:r>
                      <a:r>
                        <a:rPr lang="bs-Latn-BA" sz="1400" b="1" dirty="0" smtClean="0"/>
                        <a:t>,</a:t>
                      </a:r>
                      <a:r>
                        <a:rPr lang="bs-Latn-BA" sz="1400" b="1" baseline="0" dirty="0" smtClean="0"/>
                        <a:t> </a:t>
                      </a:r>
                      <a:r>
                        <a:rPr lang="bs-Latn-BA" sz="1400" b="0" baseline="0" dirty="0" smtClean="0"/>
                        <a:t>2017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St.Petersburg</a:t>
                      </a:r>
                      <a:r>
                        <a:rPr lang="bs-Latn-BA" sz="1600" dirty="0" smtClean="0"/>
                        <a:t>, </a:t>
                      </a:r>
                      <a:r>
                        <a:rPr lang="en-US" sz="1600" smtClean="0"/>
                        <a:t>Russia </a:t>
                      </a:r>
                      <a:endParaRPr lang="en-US" sz="1600" b="1" dirty="0" smtClean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1.11 “Time and Frequency”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22-23.05.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Mendeleevo</a:t>
                      </a:r>
                      <a:r>
                        <a:rPr lang="en-US" sz="1600" dirty="0" smtClean="0"/>
                        <a:t>, Russia</a:t>
                      </a:r>
                      <a:endParaRPr lang="ru-RU" sz="1600" b="1" dirty="0"/>
                    </a:p>
                  </a:txBody>
                  <a:tcPr/>
                </a:tc>
              </a:tr>
              <a:tr h="369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TC 1.12 “Reference Materials”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12-13.09.</a:t>
                      </a:r>
                      <a:r>
                        <a:rPr lang="ru-RU" sz="1400" dirty="0" smtClean="0"/>
                        <a:t>20</a:t>
                      </a:r>
                      <a:r>
                        <a:rPr lang="en-US" sz="1400" dirty="0" smtClean="0"/>
                        <a:t>17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Kazan, Russia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629" y="285749"/>
            <a:ext cx="5730421" cy="983343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Заседание ОКЭ, </a:t>
            </a:r>
            <a:r>
              <a:rPr lang="ru-RU" sz="32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10.04.2018</a:t>
            </a:r>
            <a:endParaRPr lang="ru-RU" sz="32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idx="1"/>
          </p:nvPr>
        </p:nvSpPr>
        <p:spPr>
          <a:xfrm>
            <a:off x="390525" y="1557337"/>
            <a:ext cx="8477249" cy="4526869"/>
          </a:xfrm>
          <a:solidFill>
            <a:schemeClr val="bg1"/>
          </a:solidFill>
          <a:effectLst>
            <a:outerShdw dist="107763" dir="2700000" algn="ctr" rotWithShape="0">
              <a:schemeClr val="accent2"/>
            </a:outerShdw>
          </a:effectLst>
        </p:spPr>
        <p:txBody>
          <a:bodyPr/>
          <a:lstStyle/>
          <a:p>
            <a:pPr marL="342900" lvl="1" indent="-34290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68288" algn="l"/>
                <a:tab pos="3052763" algn="l"/>
              </a:tabLst>
              <a:defRPr/>
            </a:pPr>
            <a:r>
              <a:rPr lang="ru-RU" sz="20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Отчеты Председателей Технических комитетов</a:t>
            </a:r>
            <a:endParaRPr lang="en-US" sz="2000" b="1" kern="1200" dirty="0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342900" lvl="1" indent="-34290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68288" algn="l"/>
                <a:tab pos="3052763" algn="l"/>
              </a:tabLst>
              <a:defRPr/>
            </a:pPr>
            <a:r>
              <a:rPr lang="ru-RU" sz="20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Текущее состояние сличений эталонов национальных метрологических институтов </a:t>
            </a: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КООМЕТ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000" dirty="0" smtClean="0">
              <a:solidFill>
                <a:srgbClr val="002060"/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68288" algn="l"/>
                <a:tab pos="3052763" algn="l"/>
              </a:tabLst>
              <a:defRPr/>
            </a:pPr>
            <a:r>
              <a:rPr lang="ru-RU" sz="20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Участие КООМЕТ в реализации Соглашения </a:t>
            </a:r>
            <a:r>
              <a:rPr lang="en-US" sz="20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CIPM MRA</a:t>
            </a:r>
            <a:endParaRPr lang="ru-RU" sz="2000" b="1" kern="1200" dirty="0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	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Обсуждение </a:t>
            </a:r>
            <a:r>
              <a:rPr lang="ru-RU" sz="20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Концепции "широкого охвата СМС" ("</a:t>
            </a:r>
            <a:r>
              <a:rPr lang="ru-RU" sz="2000" b="1" kern="1200" dirty="0" err="1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broad</a:t>
            </a: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-	</a:t>
            </a:r>
            <a:r>
              <a:rPr lang="ru-RU" sz="2000" b="1" kern="1200" dirty="0" err="1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scope</a:t>
            </a: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kern="1200" dirty="0" err="1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CMCs</a:t>
            </a: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"): механизм реализации, учитывающий  НМИ, не имеющих первичные эталоны, и интересы конечного пользователя (потеря информации? матричное представление)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2000" b="1" kern="1200" dirty="0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401050" y="2857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3112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629" y="285749"/>
            <a:ext cx="5730421" cy="983343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Заседание ОКЭ, </a:t>
            </a:r>
            <a:r>
              <a:rPr lang="ru-RU" sz="32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10.04.2018</a:t>
            </a:r>
            <a:endParaRPr lang="ru-RU" sz="32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idx="1"/>
          </p:nvPr>
        </p:nvSpPr>
        <p:spPr>
          <a:xfrm>
            <a:off x="390525" y="1557337"/>
            <a:ext cx="8477249" cy="4526869"/>
          </a:xfrm>
          <a:solidFill>
            <a:schemeClr val="bg1"/>
          </a:solidFill>
          <a:effectLst>
            <a:outerShdw dist="107763" dir="2700000" algn="ctr" rotWithShape="0">
              <a:schemeClr val="accent2"/>
            </a:outerShdw>
          </a:effectLst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Документы на принятие: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2000" b="1" kern="1200" dirty="0" smtClean="0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Положение об ОКЭ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Рекомендаций КООМЕТ «Калибровка термометров сопротивления методом непосредственного сличения</a:t>
            </a:r>
            <a:r>
              <a:rPr lang="ru-RU" sz="16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»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600" b="1" kern="1200" dirty="0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О</a:t>
            </a:r>
            <a:r>
              <a:rPr lang="ru-RU" sz="2000" b="1" kern="1200" dirty="0" smtClean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бсуждение концепции нового ресурса КООМЕТ/закрытая зона для председателей ТК по видам измерений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2000" b="1" kern="1200" dirty="0" smtClean="0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kern="1200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Обновление реестра СО КООМЕТ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000" b="1" kern="1200" dirty="0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401050" y="2857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6630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703513" y="506413"/>
            <a:ext cx="5962650" cy="67945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ЗАВЕРШЕННЫЕ ПРОЕКТЫ </a:t>
            </a:r>
            <a:r>
              <a:rPr lang="ru-RU" sz="32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КООМЕТ (18 проектов)</a:t>
            </a:r>
            <a:endParaRPr lang="ru-RU" sz="32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" name="Group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906807"/>
              </p:ext>
            </p:extLst>
          </p:nvPr>
        </p:nvGraphicFramePr>
        <p:xfrm>
          <a:off x="665591" y="1602358"/>
          <a:ext cx="7979645" cy="393154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312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671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289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ПРОЕКТ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НАЗВАНИЕ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535/</a:t>
                      </a: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UA</a:t>
                      </a: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/11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Сличение национальных эталонов  единицы мощности ультразвука в диапазоне частот от 2 до 15 МГц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31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609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/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UA/13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45744" marB="4574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Сличение национальных эталонов единицы звукового давления в воздушной среде по давлению в диапазоне частот   от  2 Гц  до 10 кГц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45744" marB="45744" anchor="ctr" horzOverflow="overflow"/>
                </a:tc>
              </a:tr>
              <a:tr h="8561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308/</a:t>
                      </a: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UA</a:t>
                      </a: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/04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Ключевое сличение национальных эталонов единиц параметров вибрации (в части единицы синусоидального ускорения) в диапазоне частот от 20 Гц до 5000 Гц</a:t>
                      </a:r>
                    </a:p>
                  </a:txBody>
                  <a:tcPr marL="68580" marR="68580" marT="0" marB="0"/>
                </a:tc>
              </a:tr>
              <a:tr h="68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626/BY/13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Сличения   национальных  эталонов единицы звукового давления в воздушной среде </a:t>
                      </a:r>
                    </a:p>
                  </a:txBody>
                  <a:tcPr marL="68580" marR="68580" marT="0" marB="0"/>
                </a:tc>
              </a:tr>
              <a:tr h="6931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675/BY/15	</a:t>
                      </a:r>
                    </a:p>
                  </a:txBody>
                  <a:tcPr marT="45738" marB="45738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Разработка рекомендации по учету влияния неопределенности измерений на результаты разбраковки при оценке соответствия</a:t>
                      </a:r>
                    </a:p>
                  </a:txBody>
                  <a:tcPr marT="45738" marB="45738" anchor="b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90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728728"/>
              </p:ext>
            </p:extLst>
          </p:nvPr>
        </p:nvGraphicFramePr>
        <p:xfrm>
          <a:off x="457200" y="1600200"/>
          <a:ext cx="8021782" cy="404057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597188"/>
                <a:gridCol w="6424594"/>
              </a:tblGrid>
              <a:tr h="5867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ПРОЕКТ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НАЗВАНИЕ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534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568/UA/12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Сличения исходных средств измерения параметров поверхности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</a:tr>
              <a:tr h="4179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569/UA/12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Сличение эталонов длины в диапазоне от 0,001 до 1 мм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</a:tr>
              <a:tr h="623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529/RU/11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Сличение интерференционных установок для  измерений  лент длиной до 20 м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</a:tr>
              <a:tr h="4179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570/UA/12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Сличения эталонов плоскостности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</a:tr>
              <a:tr h="4179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524/UA-RU/11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Сличение национальных эталонов единицы плоского угла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b"/>
                </a:tc>
              </a:tr>
              <a:tr h="4179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676/MD/15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Сличение концевых мер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b"/>
                </a:tc>
              </a:tr>
              <a:tr h="623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673/UA/15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Сличение исходных средств измерений параметров </a:t>
                      </a:r>
                      <a:r>
                        <a:rPr lang="ru-RU" sz="1400" dirty="0" err="1">
                          <a:effectLst/>
                        </a:rPr>
                        <a:t>эвольвентных</a:t>
                      </a:r>
                      <a:r>
                        <a:rPr lang="ru-RU" sz="1400" dirty="0">
                          <a:effectLst/>
                        </a:rPr>
                        <a:t> зубчатых колес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050" marR="90050" marT="45030" marB="45030" anchor="b"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703513" y="506413"/>
            <a:ext cx="5962650" cy="67945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ЗАВЕРШЕННЫЕ ПРОЕКТЫ КООМЕТ</a:t>
            </a:r>
          </a:p>
        </p:txBody>
      </p:sp>
    </p:spTree>
    <p:extLst>
      <p:ext uri="{BB962C8B-B14F-4D97-AF65-F5344CB8AC3E}">
        <p14:creationId xmlns:p14="http://schemas.microsoft.com/office/powerpoint/2010/main" val="42835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449459"/>
              </p:ext>
            </p:extLst>
          </p:nvPr>
        </p:nvGraphicFramePr>
        <p:xfrm>
          <a:off x="742930" y="1096335"/>
          <a:ext cx="7795428" cy="480570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3006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947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25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ПРОЕКТ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НАЗВАНИЕ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28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636/UA/14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Cличение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национальных эталонов единицы светового потока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5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613/RU-a/13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45744" marB="4574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Пилотные сличения в области измерений характеристик пористости (удельная адсорбция, удельная поверхности, удельный объем пор, диаметр пор) </a:t>
                      </a:r>
                      <a:r>
                        <a:rPr kumimoji="0" lang="ru-RU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нанопористых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твердых веществ</a:t>
                      </a:r>
                    </a:p>
                  </a:txBody>
                  <a:tcPr marT="45744" marB="45744" anchor="ctr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4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692/RU/16</a:t>
                      </a:r>
                    </a:p>
                  </a:txBody>
                  <a:tcPr marT="45744" marB="4574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Пилотные сличения в области измерений массового отношения влаги в древесине</a:t>
                      </a:r>
                    </a:p>
                  </a:txBody>
                  <a:tcPr marT="45744" marB="45744" anchor="b" horzOverflow="overflow"/>
                </a:tc>
              </a:tr>
              <a:tr h="895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698/RU/16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45744" marB="4574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Проведение работ по признанию СО состава калия </a:t>
                      </a:r>
                      <a:r>
                        <a:rPr kumimoji="0" lang="ru-RU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фталевокислого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кислого (</a:t>
                      </a:r>
                      <a:r>
                        <a:rPr kumimoji="0" lang="ru-RU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бифталата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калия) 1-го разряда, включенного в Приложение С CIPM MRA, в качестве СО КООМЕТ</a:t>
                      </a:r>
                    </a:p>
                  </a:txBody>
                  <a:tcPr marT="45744" marB="45744" anchor="b" horzOverflow="overflow"/>
                </a:tc>
              </a:tr>
              <a:tr h="895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699/RU/16 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45744" marB="4574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Проведение работ по признанию СО состава калия </a:t>
                      </a:r>
                      <a:r>
                        <a:rPr kumimoji="0" lang="ru-RU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двухромовокислого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(бихромата калия) 1-го разряда, включенного в Приложение С CIPM MRA, в качестве СО КООМЕТ</a:t>
                      </a:r>
                    </a:p>
                  </a:txBody>
                  <a:tcPr marT="45744" marB="45744" anchor="ctr" horzOverflow="overflow"/>
                </a:tc>
              </a:tr>
              <a:tr h="6295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648/RU/14 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Разработка СО массовой доли металлов в шлаке медеплавильного производства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731770" y="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kern="0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ЗАВЕРШЕННЫЕ ПРОЕКТЫ КООМЕТ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40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816543"/>
              </p:ext>
            </p:extLst>
          </p:nvPr>
        </p:nvGraphicFramePr>
        <p:xfrm>
          <a:off x="2054431" y="1303256"/>
          <a:ext cx="4655128" cy="5144097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475182"/>
                <a:gridCol w="1179946"/>
              </a:tblGrid>
              <a:tr h="4978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Unicode MS" pitchFamily="34" charset="-128"/>
                        </a:rPr>
                        <a:t>CMC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Unicode MS" pitchFamily="34" charset="-128"/>
                          <a:ea typeface="+mn-ea"/>
                          <a:cs typeface="+mn-cs"/>
                        </a:rPr>
                        <a:t>Последнее обновление</a:t>
                      </a:r>
                    </a:p>
                  </a:txBody>
                  <a:tcPr marL="0" marR="0" marT="0" marB="0" anchor="ctr"/>
                </a:tc>
              </a:tr>
              <a:tr h="497816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COOMET.AUV.9.2017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2017-12-11</a:t>
                      </a:r>
                    </a:p>
                  </a:txBody>
                  <a:tcPr marL="0" marR="0" marT="0" marB="0" anchor="ctr"/>
                </a:tc>
              </a:tr>
              <a:tr h="497816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COOMET.M.28.2017</a:t>
                      </a:r>
                      <a:endParaRPr lang="en-US" sz="1600" b="1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/>
                        <a:t>2017-10-30</a:t>
                      </a:r>
                    </a:p>
                  </a:txBody>
                  <a:tcPr marL="0" marR="0" marT="0" marB="0" anchor="ctr"/>
                </a:tc>
              </a:tr>
              <a:tr h="497816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COOMET.M.26.2015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/>
                        <a:t>2017-10-30</a:t>
                      </a:r>
                    </a:p>
                  </a:txBody>
                  <a:tcPr marL="0" marR="0" marT="0" marB="0" anchor="ctr"/>
                </a:tc>
              </a:tr>
              <a:tr h="331877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COOMET.L.14.2017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/>
                        <a:t>2017-10-29</a:t>
                      </a:r>
                    </a:p>
                  </a:txBody>
                  <a:tcPr marL="0" marR="0" marT="0" marB="0" anchor="ctr"/>
                </a:tc>
              </a:tr>
              <a:tr h="331877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COOMET.PR.11.2017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2017-09-18</a:t>
                      </a:r>
                    </a:p>
                  </a:txBody>
                  <a:tcPr marL="0" marR="0" marT="0" marB="0" anchor="ctr"/>
                </a:tc>
              </a:tr>
              <a:tr h="497816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COOMET.AUV.8.2017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2017-08-30</a:t>
                      </a:r>
                    </a:p>
                  </a:txBody>
                  <a:tcPr marL="0" marR="0" marT="0" marB="0" anchor="ctr"/>
                </a:tc>
              </a:tr>
              <a:tr h="331877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COOMET.QM.27.2017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2017-06-30</a:t>
                      </a:r>
                    </a:p>
                  </a:txBody>
                  <a:tcPr marL="0" marR="0" marT="0" marB="0" anchor="ctr"/>
                </a:tc>
              </a:tr>
              <a:tr h="331877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COOMET.T.12.2017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2017-06-08</a:t>
                      </a:r>
                    </a:p>
                  </a:txBody>
                  <a:tcPr marL="0" marR="0" marT="0" marB="0" anchor="ctr"/>
                </a:tc>
              </a:tr>
              <a:tr h="497816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COOMET.M.14.2013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2017-06-02</a:t>
                      </a:r>
                    </a:p>
                  </a:txBody>
                  <a:tcPr marL="0" marR="0" marT="0" marB="0" anchor="ctr"/>
                </a:tc>
              </a:tr>
              <a:tr h="497816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COOMET.M.27.2017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2017-05-31</a:t>
                      </a:r>
                    </a:p>
                  </a:txBody>
                  <a:tcPr marL="0" marR="0" marT="0" marB="0" anchor="ctr"/>
                </a:tc>
              </a:tr>
              <a:tr h="331877">
                <a:tc>
                  <a:txBody>
                    <a:bodyPr/>
                    <a:lstStyle/>
                    <a:p>
                      <a:r>
                        <a:rPr lang="en-US" sz="1600" b="1" dirty="0"/>
                        <a:t>COOMET.EM.12.2017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2017-05-29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244436" y="169224"/>
            <a:ext cx="5996192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Опубликованные </a:t>
            </a:r>
            <a:r>
              <a:rPr lang="ru-RU" sz="32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СМС (11 строк)</a:t>
            </a:r>
            <a:endParaRPr lang="ru-RU" sz="32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916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8090" y="274638"/>
            <a:ext cx="7165910" cy="114300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 </a:t>
            </a: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Участие в экспертизе СМС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8620" y="1214304"/>
            <a:ext cx="8354162" cy="184953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spcBef>
                <a:spcPct val="0"/>
              </a:spcBef>
              <a:buNone/>
              <a:tabLst>
                <a:tab pos="457200" algn="l"/>
              </a:tabLst>
              <a:defRPr/>
            </a:pPr>
            <a:r>
              <a:rPr lang="ru-RU" sz="2000" b="1" kern="1200" dirty="0">
                <a:solidFill>
                  <a:srgbClr val="CC3300"/>
                </a:solidFill>
                <a:latin typeface="+mj-lt"/>
              </a:rPr>
              <a:t>Т.С 1.2:  </a:t>
            </a:r>
          </a:p>
          <a:p>
            <a:pPr marL="182563" indent="0" algn="just" eaLnBrk="1" hangingPunct="1">
              <a:spcBef>
                <a:spcPts val="0"/>
              </a:spcBef>
              <a:buNone/>
              <a:tabLst>
                <a:tab pos="457200" algn="l"/>
              </a:tabLst>
              <a:defRPr/>
            </a:pPr>
            <a:r>
              <a:rPr lang="en-US" sz="1800" b="1" dirty="0" smtClean="0"/>
              <a:t>SIM.AUV.3.2016 </a:t>
            </a:r>
            <a:r>
              <a:rPr lang="en-US" sz="1800" dirty="0" smtClean="0"/>
              <a:t> </a:t>
            </a:r>
            <a:r>
              <a:rPr lang="en-US" sz="1600" dirty="0"/>
              <a:t>(Published in the </a:t>
            </a:r>
            <a:r>
              <a:rPr lang="en-US" sz="1600" u="sng" dirty="0"/>
              <a:t>BIPM KCDB</a:t>
            </a:r>
            <a:r>
              <a:rPr lang="en-US" sz="1600" dirty="0"/>
              <a:t> on 2017-07-24);</a:t>
            </a:r>
            <a:endParaRPr lang="ru-RU" sz="1600" dirty="0"/>
          </a:p>
          <a:p>
            <a:pPr marL="182563" indent="0">
              <a:spcBef>
                <a:spcPts val="0"/>
              </a:spcBef>
            </a:pPr>
            <a:r>
              <a:rPr lang="en-US" sz="1800" b="1" dirty="0" smtClean="0"/>
              <a:t>APMP.AUV.13.2016</a:t>
            </a:r>
            <a:r>
              <a:rPr lang="en-US" sz="1800" dirty="0" smtClean="0"/>
              <a:t> </a:t>
            </a:r>
            <a:r>
              <a:rPr lang="en-US" sz="1600" dirty="0" smtClean="0"/>
              <a:t>(</a:t>
            </a:r>
            <a:r>
              <a:rPr lang="en-US" sz="1600" dirty="0"/>
              <a:t>Published in the </a:t>
            </a:r>
            <a:r>
              <a:rPr lang="en-US" sz="1600" u="sng" dirty="0">
                <a:solidFill>
                  <a:schemeClr val="tx1"/>
                </a:solidFill>
              </a:rPr>
              <a:t>BIPM KCDB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/>
              <a:t>on 2017-06-13</a:t>
            </a:r>
            <a:r>
              <a:rPr lang="en-US" sz="1600" dirty="0" smtClean="0"/>
              <a:t>)</a:t>
            </a:r>
            <a:r>
              <a:rPr lang="en-US" sz="1800" dirty="0" smtClean="0"/>
              <a:t>; </a:t>
            </a:r>
            <a:br>
              <a:rPr lang="en-US" sz="1800" dirty="0" smtClean="0"/>
            </a:br>
            <a:r>
              <a:rPr lang="en-US" sz="1800" b="1" dirty="0" smtClean="0"/>
              <a:t>EURAMET.AUV.17.2017  </a:t>
            </a:r>
            <a:r>
              <a:rPr lang="en-US" sz="1600" dirty="0"/>
              <a:t>(Published in the </a:t>
            </a:r>
            <a:r>
              <a:rPr lang="en-US" sz="1600" u="sng" dirty="0">
                <a:solidFill>
                  <a:schemeClr val="tx1"/>
                </a:solidFill>
              </a:rPr>
              <a:t>BIPM KCDB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/>
              <a:t>on 2018-02-08</a:t>
            </a:r>
            <a:r>
              <a:rPr lang="en-US" sz="1600" dirty="0" smtClean="0"/>
              <a:t>);</a:t>
            </a:r>
            <a:endParaRPr lang="ru-RU" sz="1600" dirty="0"/>
          </a:p>
          <a:p>
            <a:pPr marL="182563" indent="0">
              <a:spcBef>
                <a:spcPts val="0"/>
              </a:spcBef>
            </a:pPr>
            <a:r>
              <a:rPr lang="en-US" sz="1800" b="1" dirty="0" smtClean="0"/>
              <a:t>AFRIMETS</a:t>
            </a:r>
            <a:r>
              <a:rPr lang="ru-RU" sz="1800" b="1" dirty="0"/>
              <a:t>.</a:t>
            </a:r>
            <a:r>
              <a:rPr lang="en-US" sz="1800" b="1" dirty="0"/>
              <a:t>AUV</a:t>
            </a:r>
            <a:r>
              <a:rPr lang="ru-RU" sz="1800" b="1" dirty="0" smtClean="0"/>
              <a:t>.5.2017 </a:t>
            </a:r>
            <a:r>
              <a:rPr lang="ru-RU" sz="1800" dirty="0"/>
              <a:t>(в стадии рассмотрения</a:t>
            </a:r>
            <a:r>
              <a:rPr lang="ru-RU" sz="1800" dirty="0" smtClean="0"/>
              <a:t>)</a:t>
            </a:r>
            <a:endParaRPr lang="ru-RU" sz="1800" b="1" dirty="0" smtClean="0"/>
          </a:p>
          <a:p>
            <a:pPr marL="182563" indent="0">
              <a:spcBef>
                <a:spcPts val="0"/>
              </a:spcBef>
            </a:pPr>
            <a:r>
              <a:rPr lang="en-US" sz="1800" b="1" dirty="0" smtClean="0"/>
              <a:t>EURAMET</a:t>
            </a:r>
            <a:r>
              <a:rPr lang="ru-RU" sz="1800" b="1" dirty="0"/>
              <a:t>.</a:t>
            </a:r>
            <a:r>
              <a:rPr lang="en-US" sz="1800" b="1" dirty="0"/>
              <a:t>AUV</a:t>
            </a:r>
            <a:r>
              <a:rPr lang="ru-RU" sz="1800" b="1" dirty="0"/>
              <a:t>.18.2018 </a:t>
            </a:r>
            <a:r>
              <a:rPr lang="ru-RU" sz="1600" dirty="0"/>
              <a:t>(в стадии рассмотрения</a:t>
            </a:r>
            <a:r>
              <a:rPr lang="ru-RU" sz="1800" dirty="0"/>
              <a:t>)</a:t>
            </a:r>
            <a:endParaRPr lang="ru-RU" sz="18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34"/>
          <p:cNvSpPr txBox="1">
            <a:spLocks noChangeArrowheads="1"/>
          </p:cNvSpPr>
          <p:nvPr/>
        </p:nvSpPr>
        <p:spPr bwMode="auto">
          <a:xfrm>
            <a:off x="8475663" y="201613"/>
            <a:ext cx="381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 smtClean="0"/>
              <a:t>11</a:t>
            </a:r>
            <a:endParaRPr lang="ru-RU" sz="14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88620" y="3162307"/>
            <a:ext cx="8354162" cy="7921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ru-RU" sz="2000" b="1" kern="1200" dirty="0" smtClean="0">
                <a:solidFill>
                  <a:srgbClr val="CC3300"/>
                </a:solidFill>
                <a:latin typeface="+mj-lt"/>
              </a:rPr>
              <a:t>Т.С 1.3: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ru-RU" sz="1800" b="1" dirty="0"/>
              <a:t>AFRIMETS.EM.3.2017  май-июль 2017г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388620" y="4048714"/>
            <a:ext cx="8354162" cy="9563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ru-RU" sz="2000" b="1" kern="1200" dirty="0" smtClean="0">
                <a:solidFill>
                  <a:srgbClr val="CC3300"/>
                </a:solidFill>
                <a:latin typeface="+mj-lt"/>
              </a:rPr>
              <a:t>Т.С 1.6:</a:t>
            </a:r>
          </a:p>
          <a:p>
            <a:pPr fontAlgn="ctr">
              <a:spcBef>
                <a:spcPts val="0"/>
              </a:spcBef>
            </a:pPr>
            <a:r>
              <a:rPr lang="en-US" sz="1800" b="1" dirty="0"/>
              <a:t>EURAMET.M.</a:t>
            </a:r>
            <a:r>
              <a:rPr lang="ru-RU" sz="1800" b="1" dirty="0"/>
              <a:t>56</a:t>
            </a:r>
            <a:r>
              <a:rPr lang="en-US" sz="1800" b="1" dirty="0"/>
              <a:t>.201</a:t>
            </a:r>
            <a:r>
              <a:rPr lang="ru-RU" sz="1800" b="1" dirty="0"/>
              <a:t>8</a:t>
            </a:r>
          </a:p>
          <a:p>
            <a:pPr fontAlgn="ctr">
              <a:spcBef>
                <a:spcPts val="0"/>
              </a:spcBef>
            </a:pPr>
            <a:r>
              <a:rPr lang="ru-RU" sz="1800" b="1" dirty="0"/>
              <a:t>АРМР.М.44.2017</a:t>
            </a:r>
          </a:p>
        </p:txBody>
      </p:sp>
      <p:sp>
        <p:nvSpPr>
          <p:cNvPr id="7" name="Объект 2"/>
          <p:cNvSpPr>
            <a:spLocks noGrp="1"/>
          </p:cNvSpPr>
          <p:nvPr>
            <p:ph sz="half" idx="1"/>
          </p:nvPr>
        </p:nvSpPr>
        <p:spPr>
          <a:xfrm>
            <a:off x="388620" y="5153891"/>
            <a:ext cx="8354162" cy="89065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spcBef>
                <a:spcPct val="0"/>
              </a:spcBef>
              <a:buNone/>
              <a:tabLst>
                <a:tab pos="457200" algn="l"/>
              </a:tabLst>
              <a:defRPr/>
            </a:pPr>
            <a:r>
              <a:rPr lang="ru-RU" sz="2000" b="1" kern="1200" dirty="0">
                <a:solidFill>
                  <a:srgbClr val="CC3300"/>
                </a:solidFill>
                <a:latin typeface="+mj-lt"/>
              </a:rPr>
              <a:t>Т.С </a:t>
            </a:r>
            <a:r>
              <a:rPr lang="ru-RU" sz="2000" b="1" kern="1200" dirty="0" smtClean="0">
                <a:solidFill>
                  <a:srgbClr val="CC3300"/>
                </a:solidFill>
                <a:latin typeface="+mj-lt"/>
              </a:rPr>
              <a:t>1.7: </a:t>
            </a:r>
          </a:p>
          <a:p>
            <a:pPr marL="0" indent="0" algn="just">
              <a:spcBef>
                <a:spcPct val="0"/>
              </a:spcBef>
              <a:tabLst>
                <a:tab pos="457200" algn="l"/>
              </a:tabLst>
              <a:defRPr/>
            </a:pPr>
            <a:r>
              <a:rPr lang="ru-RU" sz="2000" kern="1200" dirty="0" smtClean="0">
                <a:solidFill>
                  <a:schemeClr val="tx1"/>
                </a:solidFill>
                <a:latin typeface="+mj-lt"/>
              </a:rPr>
              <a:t>повторная экспертиза </a:t>
            </a:r>
            <a:r>
              <a:rPr lang="ru-RU" sz="1800" b="1" dirty="0" smtClean="0"/>
              <a:t>EURAMET.PR.12.2016</a:t>
            </a:r>
            <a:r>
              <a:rPr lang="ru-RU" sz="1800" b="1" dirty="0"/>
              <a:t>,</a:t>
            </a:r>
            <a:r>
              <a:rPr lang="ru-RU" sz="2000" kern="1200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27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C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OOMET_шаблон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Microsoft YaHei"/>
      </a:majorFont>
      <a:minorFont>
        <a:latin typeface="Arial"/>
        <a:ea typeface="Microsoft YaHei"/>
        <a:cs typeface="Microsoft YaHei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Settings\Alex\Application Data\Microsoft\Шаблоны\Презентация COOMET_1.pot</Template>
  <TotalTime>6915</TotalTime>
  <Words>892</Words>
  <Application>Microsoft Office PowerPoint</Application>
  <PresentationFormat>On-screen Show (4:3)</PresentationFormat>
  <Paragraphs>229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Тема Office</vt:lpstr>
      <vt:lpstr>COOMET_шаблон</vt:lpstr>
      <vt:lpstr>ОТЧЕТ Объединенный Комитет по Эталонам КООМЕТ </vt:lpstr>
      <vt:lpstr>Заседания ТК 1.1 -1.12</vt:lpstr>
      <vt:lpstr>Заседание ОКЭ, 10.04.2018</vt:lpstr>
      <vt:lpstr>Заседание ОКЭ, 10.04.2018</vt:lpstr>
      <vt:lpstr>ЗАВЕРШЕННЫЕ ПРОЕКТЫ КООМЕТ (18 проектов)</vt:lpstr>
      <vt:lpstr>ЗАВЕРШЕННЫЕ ПРОЕКТЫ КООМЕТ</vt:lpstr>
      <vt:lpstr>PowerPoint Presentation</vt:lpstr>
      <vt:lpstr>Опубликованные СМС (11 строк)</vt:lpstr>
      <vt:lpstr> Участие в экспертизе СМС</vt:lpstr>
      <vt:lpstr> Участие в экспертизе СМС</vt:lpstr>
      <vt:lpstr>ВЗАИМОДЕЙСТВИЕ С МЕЖДУНАРОДНЫМИ ОРГАНИЗАЦИЯМИ</vt:lpstr>
      <vt:lpstr>ВЗАИМОДЕЙСТВИЕ С МЕЖДУНАРОДНЫМИ ОРГАНИЗАЦИЯМИ</vt:lpstr>
      <vt:lpstr>ВЗАИМОДЕЙСТВИЕ С МЕЖДУНАРОДНЫМИ ОРГАНИЗАЦИЯМИ</vt:lpstr>
      <vt:lpstr>УЧАСТИЕ В МЕЖДУНАРОДНЫХ КОНФЕРЕНЦИЯХ, СЕМИНАРАХ…</vt:lpstr>
      <vt:lpstr>PowerPoint Presentation</vt:lpstr>
    </vt:vector>
  </TitlesOfParts>
  <Company>Monitoring OOO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ТК 1.8  «ФИЗИКО-ХИМИЯ» за 2007-2008</dc:title>
  <dc:creator>Попов</dc:creator>
  <cp:lastModifiedBy>LabHemija</cp:lastModifiedBy>
  <cp:revision>259</cp:revision>
  <dcterms:created xsi:type="dcterms:W3CDTF">2009-04-23T07:36:38Z</dcterms:created>
  <dcterms:modified xsi:type="dcterms:W3CDTF">2018-04-11T09:32:44Z</dcterms:modified>
</cp:coreProperties>
</file>